
<file path=[Content_Types].xml><?xml version="1.0" encoding="utf-8"?>
<Types xmlns="http://schemas.openxmlformats.org/package/2006/content-types">
  <Default Extension="png" ContentType="image/png"/>
  <Default Extension="m4a" ContentType="audio/mp4"/>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9" r:id="rId20"/>
    <p:sldId id="280"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AA05B-9177-42CF-88D8-0ADF7CAB6F70}" type="datetimeFigureOut">
              <a:rPr lang="en-US" smtClean="0"/>
              <a:t>4/19/2020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020EF-4097-43E1-9B58-0E2C3DDD0267}" type="slidenum">
              <a:rPr lang="en-US" smtClean="0"/>
              <a:t>‹#›</a:t>
            </a:fld>
            <a:endParaRPr lang="en-US"/>
          </a:p>
        </p:txBody>
      </p:sp>
    </p:spTree>
    <p:extLst>
      <p:ext uri="{BB962C8B-B14F-4D97-AF65-F5344CB8AC3E}">
        <p14:creationId xmlns:p14="http://schemas.microsoft.com/office/powerpoint/2010/main" val="1548816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19A0A0-A567-406C-B0B5-D1CB22BCCB07}" type="slidenum">
              <a:rPr lang="en-US" altLang="en-US"/>
              <a:pPr/>
              <a:t>1</a:t>
            </a:fld>
            <a:endParaRPr lang="en-US" altLang="en-US"/>
          </a:p>
        </p:txBody>
      </p:sp>
      <p:sp>
        <p:nvSpPr>
          <p:cNvPr id="683010" name="Rectangle 2"/>
          <p:cNvSpPr>
            <a:spLocks noGrp="1" noRot="1" noChangeAspect="1" noChangeArrowheads="1" noTextEdit="1"/>
          </p:cNvSpPr>
          <p:nvPr>
            <p:ph type="sldImg"/>
          </p:nvPr>
        </p:nvSpPr>
        <p:spPr>
          <a:ln/>
        </p:spPr>
      </p:sp>
      <p:sp>
        <p:nvSpPr>
          <p:cNvPr id="683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9872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2F81E8-2F0D-412A-8888-72A261E5974E}" type="slidenum">
              <a:rPr lang="en-US" altLang="en-US"/>
              <a:pPr/>
              <a:t>10</a:t>
            </a:fld>
            <a:endParaRPr lang="en-US" altLang="en-US"/>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3921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47F779-EC80-4300-8658-EF9FB1894350}" type="slidenum">
              <a:rPr lang="en-US" altLang="en-US"/>
              <a:pPr/>
              <a:t>11</a:t>
            </a:fld>
            <a:endParaRPr lang="en-US" alt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38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ABBFB4-1C98-4635-A449-632B27D2D547}" type="slidenum">
              <a:rPr lang="en-US" altLang="en-US"/>
              <a:pPr/>
              <a:t>12</a:t>
            </a:fld>
            <a:endParaRPr lang="en-US" alt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41687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86A231-5D43-436E-B95B-3B551318F822}" type="slidenum">
              <a:rPr lang="en-US" altLang="en-US"/>
              <a:pPr/>
              <a:t>13</a:t>
            </a:fld>
            <a:endParaRPr lang="en-US" altLang="en-US"/>
          </a:p>
        </p:txBody>
      </p:sp>
      <p:sp>
        <p:nvSpPr>
          <p:cNvPr id="695298" name="Rectangle 2"/>
          <p:cNvSpPr>
            <a:spLocks noGrp="1" noRot="1" noChangeAspect="1" noChangeArrowheads="1" noTextEdit="1"/>
          </p:cNvSpPr>
          <p:nvPr>
            <p:ph type="sldImg"/>
          </p:nvPr>
        </p:nvSpPr>
        <p:spPr>
          <a:ln/>
        </p:spPr>
      </p:sp>
      <p:sp>
        <p:nvSpPr>
          <p:cNvPr id="695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42160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2FF7E6-F756-4120-BBD7-2605748F0EE2}" type="slidenum">
              <a:rPr lang="en-US" altLang="en-US"/>
              <a:pPr/>
              <a:t>14</a:t>
            </a:fld>
            <a:endParaRPr lang="en-US" altLang="en-US"/>
          </a:p>
        </p:txBody>
      </p:sp>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67295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CA3FBE-7BD5-4FDD-9D50-67AF842B809A}" type="slidenum">
              <a:rPr lang="en-US" altLang="en-US"/>
              <a:pPr/>
              <a:t>15</a:t>
            </a:fld>
            <a:endParaRPr lang="en-US" alt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00663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205E0-539C-4C69-8D0A-57E63EFC2221}" type="slidenum">
              <a:rPr lang="en-US" altLang="en-US"/>
              <a:pPr/>
              <a:t>16</a:t>
            </a:fld>
            <a:endParaRPr lang="en-US" alt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94022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8DA67-19BE-498F-9142-D2AB72E8F545}" type="slidenum">
              <a:rPr lang="en-US" altLang="en-US"/>
              <a:pPr/>
              <a:t>17</a:t>
            </a:fld>
            <a:endParaRPr lang="en-US" altLang="en-US"/>
          </a:p>
        </p:txBody>
      </p:sp>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0891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45FF-0604-4B1B-BC45-9749A5297FA5}" type="slidenum">
              <a:rPr lang="en-US" altLang="en-US"/>
              <a:pPr/>
              <a:t>18</a:t>
            </a:fld>
            <a:endParaRPr lang="en-US" altLang="en-US"/>
          </a:p>
        </p:txBody>
      </p:sp>
      <p:sp>
        <p:nvSpPr>
          <p:cNvPr id="701442" name="Rectangle 2"/>
          <p:cNvSpPr>
            <a:spLocks noGrp="1" noRot="1" noChangeAspect="1" noChangeArrowheads="1" noTextEdit="1"/>
          </p:cNvSpPr>
          <p:nvPr>
            <p:ph type="sldImg"/>
          </p:nvPr>
        </p:nvSpPr>
        <p:spPr>
          <a:ln/>
        </p:spPr>
      </p:sp>
      <p:sp>
        <p:nvSpPr>
          <p:cNvPr id="701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6917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BF82F2-6015-4B6F-8B66-C307EE56A006}" type="slidenum">
              <a:rPr lang="en-US" altLang="en-US"/>
              <a:pPr/>
              <a:t>19</a:t>
            </a:fld>
            <a:endParaRPr lang="en-US" altLang="en-US"/>
          </a:p>
        </p:txBody>
      </p:sp>
      <p:sp>
        <p:nvSpPr>
          <p:cNvPr id="705538" name="Rectangle 2"/>
          <p:cNvSpPr>
            <a:spLocks noGrp="1" noRot="1" noChangeAspect="1" noChangeArrowheads="1" noTextEdit="1"/>
          </p:cNvSpPr>
          <p:nvPr>
            <p:ph type="sldImg"/>
          </p:nvPr>
        </p:nvSpPr>
        <p:spPr>
          <a:ln/>
        </p:spPr>
      </p:sp>
      <p:sp>
        <p:nvSpPr>
          <p:cNvPr id="705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325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4D4A4-D668-4B72-A1B8-560601214027}" type="slidenum">
              <a:rPr lang="en-US" altLang="en-US"/>
              <a:pPr/>
              <a:t>2</a:t>
            </a:fld>
            <a:endParaRPr lang="en-US" alt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42935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094DF5-F961-4051-8A2B-42CE14488167}" type="slidenum">
              <a:rPr lang="en-US" altLang="en-US"/>
              <a:pPr/>
              <a:t>20</a:t>
            </a:fld>
            <a:endParaRPr lang="en-US" alt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5242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D55F97-EB33-4231-8052-0C5615F9B7F5}" type="slidenum">
              <a:rPr lang="en-US" altLang="en-US"/>
              <a:pPr/>
              <a:t>21</a:t>
            </a:fld>
            <a:endParaRPr lang="en-US" altLang="en-US"/>
          </a:p>
        </p:txBody>
      </p:sp>
      <p:sp>
        <p:nvSpPr>
          <p:cNvPr id="709634" name="Rectangle 2"/>
          <p:cNvSpPr>
            <a:spLocks noGrp="1" noRot="1" noChangeAspect="1" noChangeArrowheads="1" noTextEdit="1"/>
          </p:cNvSpPr>
          <p:nvPr>
            <p:ph type="sldImg"/>
          </p:nvPr>
        </p:nvSpPr>
        <p:spPr>
          <a:ln/>
        </p:spPr>
      </p:sp>
      <p:sp>
        <p:nvSpPr>
          <p:cNvPr id="709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537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77752D-D22E-43F1-83D7-9B4108F17789}" type="slidenum">
              <a:rPr lang="en-US" altLang="en-US"/>
              <a:pPr/>
              <a:t>3</a:t>
            </a:fld>
            <a:endParaRPr lang="en-US" altLang="en-US"/>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6352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ACBEAD-7115-4DE5-AD69-0BB900F04D36}" type="slidenum">
              <a:rPr lang="en-US" altLang="en-US"/>
              <a:pPr/>
              <a:t>4</a:t>
            </a:fld>
            <a:endParaRPr lang="en-US" altLang="en-US"/>
          </a:p>
        </p:txBody>
      </p:sp>
      <p:sp>
        <p:nvSpPr>
          <p:cNvPr id="635906" name="Rectangle 2"/>
          <p:cNvSpPr>
            <a:spLocks noGrp="1" noRot="1" noChangeAspect="1" noChangeArrowheads="1" noTextEdit="1"/>
          </p:cNvSpPr>
          <p:nvPr>
            <p:ph type="sldImg"/>
          </p:nvPr>
        </p:nvSpPr>
        <p:spPr>
          <a:ln/>
        </p:spPr>
      </p:sp>
      <p:sp>
        <p:nvSpPr>
          <p:cNvPr id="6359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5489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817169-B088-4E80-AD1E-93FCF5E36D6E}" type="slidenum">
              <a:rPr lang="en-US" altLang="en-US"/>
              <a:pPr/>
              <a:t>5</a:t>
            </a:fld>
            <a:endParaRPr lang="en-US" altLang="en-US"/>
          </a:p>
        </p:txBody>
      </p:sp>
      <p:sp>
        <p:nvSpPr>
          <p:cNvPr id="687106" name="Rectangle 2"/>
          <p:cNvSpPr>
            <a:spLocks noGrp="1" noRot="1" noChangeAspect="1" noChangeArrowheads="1" noTextEdit="1"/>
          </p:cNvSpPr>
          <p:nvPr>
            <p:ph type="sldImg"/>
          </p:nvPr>
        </p:nvSpPr>
        <p:spPr>
          <a:ln/>
        </p:spPr>
      </p:sp>
      <p:sp>
        <p:nvSpPr>
          <p:cNvPr id="687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51586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3BD1F2-90A0-46EC-AA38-32CB1241D75E}" type="slidenum">
              <a:rPr lang="en-US" altLang="en-US"/>
              <a:pPr/>
              <a:t>6</a:t>
            </a:fld>
            <a:endParaRPr lang="en-US" altLang="en-US"/>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716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931AF4-8153-45D8-AD51-C54208CDC8A9}" type="slidenum">
              <a:rPr lang="en-US" altLang="en-US"/>
              <a:pPr/>
              <a:t>7</a:t>
            </a:fld>
            <a:endParaRPr lang="en-US" altLang="en-US"/>
          </a:p>
        </p:txBody>
      </p:sp>
      <p:sp>
        <p:nvSpPr>
          <p:cNvPr id="693250" name="Rectangle 2"/>
          <p:cNvSpPr>
            <a:spLocks noGrp="1" noRot="1" noChangeAspect="1" noChangeArrowheads="1" noTextEdit="1"/>
          </p:cNvSpPr>
          <p:nvPr>
            <p:ph type="sldImg"/>
          </p:nvPr>
        </p:nvSpPr>
        <p:spPr>
          <a:ln/>
        </p:spPr>
      </p:sp>
      <p:sp>
        <p:nvSpPr>
          <p:cNvPr id="693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1542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721F19-1745-436E-9678-9CD92B246BB3}" type="slidenum">
              <a:rPr lang="en-US" altLang="en-US"/>
              <a:pPr/>
              <a:t>8</a:t>
            </a:fld>
            <a:endParaRPr lang="en-US" altLang="en-US"/>
          </a:p>
        </p:txBody>
      </p:sp>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58691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2E79A5-4193-42F9-967F-AF3DDE4571A1}" type="slidenum">
              <a:rPr lang="en-US" altLang="en-US"/>
              <a:pPr/>
              <a:t>9</a:t>
            </a:fld>
            <a:endParaRPr lang="en-US" altLang="en-US"/>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59856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406592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83730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460895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104834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4EB291-0914-4DD6-9560-D9484A34D7DE}" type="datetimeFigureOut">
              <a:rPr lang="en-US" smtClean="0"/>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165888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4EB291-0914-4DD6-9560-D9484A34D7DE}"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190979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4EB291-0914-4DD6-9560-D9484A34D7DE}" type="datetimeFigureOut">
              <a:rPr lang="en-US" smtClean="0"/>
              <a:t>4/19/2020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21846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4EB291-0914-4DD6-9560-D9484A34D7DE}" type="datetimeFigureOut">
              <a:rPr lang="en-US" smtClean="0"/>
              <a:t>4/19/2020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296163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4EB291-0914-4DD6-9560-D9484A34D7DE}" type="datetimeFigureOut">
              <a:rPr lang="en-US" smtClean="0"/>
              <a:t>4/19/2020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078724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4EB291-0914-4DD6-9560-D9484A34D7DE}"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3141312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4EB291-0914-4DD6-9560-D9484A34D7DE}" type="datetimeFigureOut">
              <a:rPr lang="en-US" smtClean="0"/>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E155-E26E-4C91-B991-76A7AFECF441}" type="slidenum">
              <a:rPr lang="en-US" smtClean="0"/>
              <a:t>‹#›</a:t>
            </a:fld>
            <a:endParaRPr lang="en-US"/>
          </a:p>
        </p:txBody>
      </p:sp>
    </p:spTree>
    <p:extLst>
      <p:ext uri="{BB962C8B-B14F-4D97-AF65-F5344CB8AC3E}">
        <p14:creationId xmlns:p14="http://schemas.microsoft.com/office/powerpoint/2010/main" val="2168622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EB291-0914-4DD6-9560-D9484A34D7DE}" type="datetimeFigureOut">
              <a:rPr lang="en-US" smtClean="0"/>
              <a:t>4/19/2020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BE155-E26E-4C91-B991-76A7AFECF441}" type="slidenum">
              <a:rPr lang="en-US" smtClean="0"/>
              <a:t>‹#›</a:t>
            </a:fld>
            <a:endParaRPr lang="en-US"/>
          </a:p>
        </p:txBody>
      </p:sp>
    </p:spTree>
    <p:extLst>
      <p:ext uri="{BB962C8B-B14F-4D97-AF65-F5344CB8AC3E}">
        <p14:creationId xmlns:p14="http://schemas.microsoft.com/office/powerpoint/2010/main" val="3236964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png"/><Relationship Id="rId2" Type="http://schemas.microsoft.com/office/2007/relationships/media" Target="../media/media15.m4a"/><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1.png"/><Relationship Id="rId2" Type="http://schemas.microsoft.com/office/2007/relationships/media" Target="../media/media16.m4a"/><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1.w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2.w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1.png"/><Relationship Id="rId2" Type="http://schemas.microsoft.com/office/2007/relationships/media" Target="../media/media20.m4a"/><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42EA84AC-C7A9-48BE-8D99-D71F1445F2B0}" type="slidenum">
              <a:rPr lang="en-US" altLang="en-US"/>
              <a:pPr/>
              <a:t>1</a:t>
            </a:fld>
            <a:endParaRPr lang="en-US" altLang="en-US"/>
          </a:p>
        </p:txBody>
      </p:sp>
      <p:sp>
        <p:nvSpPr>
          <p:cNvPr id="681986" name="Text Box 2"/>
          <p:cNvSpPr txBox="1">
            <a:spLocks noChangeArrowheads="1"/>
          </p:cNvSpPr>
          <p:nvPr/>
        </p:nvSpPr>
        <p:spPr bwMode="auto">
          <a:xfrm>
            <a:off x="1600200" y="696914"/>
            <a:ext cx="8839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Figure 24.8 shows how to define INTEGER 14. Note that we have used both binary representation and hexadecimal representation for the tag. The size of the length field is from Table 24.1.</a:t>
            </a:r>
          </a:p>
        </p:txBody>
      </p:sp>
      <p:grpSp>
        <p:nvGrpSpPr>
          <p:cNvPr id="681987" name="Group 3"/>
          <p:cNvGrpSpPr>
            <a:grpSpLocks/>
          </p:cNvGrpSpPr>
          <p:nvPr/>
        </p:nvGrpSpPr>
        <p:grpSpPr bwMode="auto">
          <a:xfrm>
            <a:off x="1524000" y="0"/>
            <a:ext cx="9144000" cy="609600"/>
            <a:chOff x="0" y="2448"/>
            <a:chExt cx="5760" cy="384"/>
          </a:xfrm>
        </p:grpSpPr>
        <p:sp>
          <p:nvSpPr>
            <p:cNvPr id="68198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198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24.1</a:t>
              </a:r>
              <a:endParaRPr lang="en-US" altLang="en-US" sz="3200" i="1">
                <a:solidFill>
                  <a:schemeClr val="bg1"/>
                </a:solidFill>
                <a:latin typeface="Times New Roman" panose="02020603050405020304" pitchFamily="18" charset="0"/>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0728192"/>
      </p:ext>
    </p:extLst>
  </p:cSld>
  <p:clrMapOvr>
    <a:masterClrMapping/>
  </p:clrMapOvr>
  <mc:AlternateContent xmlns:mc="http://schemas.openxmlformats.org/markup-compatibility/2006">
    <mc:Choice xmlns:p14="http://schemas.microsoft.com/office/powerpoint/2010/main" Requires="p14">
      <p:transition spd="slow" p14:dur="2000" advTm="26276"/>
    </mc:Choice>
    <mc:Fallback>
      <p:transition spd="slow" advTm="26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9AD993B1-28ED-41FB-BA35-5049255A0A89}" type="slidenum">
              <a:rPr lang="en-US" altLang="en-US"/>
              <a:pPr/>
              <a:t>10</a:t>
            </a:fld>
            <a:endParaRPr lang="en-US" altLang="en-US"/>
          </a:p>
        </p:txBody>
      </p:sp>
      <p:sp>
        <p:nvSpPr>
          <p:cNvPr id="608258"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udp variables and tables</a:t>
            </a:r>
          </a:p>
        </p:txBody>
      </p:sp>
      <p:sp>
        <p:nvSpPr>
          <p:cNvPr id="608259"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0"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1"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2"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3"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4"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8265"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0826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6388" y="925514"/>
            <a:ext cx="6526212"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03328813"/>
      </p:ext>
    </p:extLst>
  </p:cSld>
  <p:clrMapOvr>
    <a:masterClrMapping/>
  </p:clrMapOvr>
  <mc:AlternateContent xmlns:mc="http://schemas.openxmlformats.org/markup-compatibility/2006">
    <mc:Choice xmlns:p14="http://schemas.microsoft.com/office/powerpoint/2010/main" Requires="p14">
      <p:transition spd="slow" p14:dur="2000" advTm="21914"/>
    </mc:Choice>
    <mc:Fallback>
      <p:transition spd="slow" advTm="21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E9B56664-34C3-41A9-BE29-F15C9482F03B}" type="slidenum">
              <a:rPr lang="en-US" altLang="en-US"/>
              <a:pPr/>
              <a:t>11</a:t>
            </a:fld>
            <a:endParaRPr lang="en-US" altLang="en-US"/>
          </a:p>
        </p:txBody>
      </p:sp>
      <p:sp>
        <p:nvSpPr>
          <p:cNvPr id="610306"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Indexes for udpTable</a:t>
            </a:r>
          </a:p>
        </p:txBody>
      </p:sp>
      <p:sp>
        <p:nvSpPr>
          <p:cNvPr id="610307"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08"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09"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10"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11"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12"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0313"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103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64" y="1431926"/>
            <a:ext cx="6307137"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5366770"/>
      </p:ext>
    </p:extLst>
  </p:cSld>
  <p:clrMapOvr>
    <a:masterClrMapping/>
  </p:clrMapOvr>
  <mc:AlternateContent xmlns:mc="http://schemas.openxmlformats.org/markup-compatibility/2006">
    <mc:Choice xmlns:p14="http://schemas.microsoft.com/office/powerpoint/2010/main" Requires="p14">
      <p:transition spd="slow" p14:dur="2000" advTm="7449"/>
    </mc:Choice>
    <mc:Fallback>
      <p:transition spd="slow" advTm="7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DC53AEDA-C734-4E89-962E-43A6D1E54722}" type="slidenum">
              <a:rPr lang="en-US" altLang="en-US"/>
              <a:pPr/>
              <a:t>12</a:t>
            </a:fld>
            <a:endParaRPr lang="en-US" altLang="en-US"/>
          </a:p>
        </p:txBody>
      </p:sp>
      <p:sp>
        <p:nvSpPr>
          <p:cNvPr id="61235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Lexicographic ordering</a:t>
            </a:r>
          </a:p>
        </p:txBody>
      </p:sp>
      <p:sp>
        <p:nvSpPr>
          <p:cNvPr id="61235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5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5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5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5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6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236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1236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4" y="1100138"/>
            <a:ext cx="6307137" cy="476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4430358"/>
      </p:ext>
    </p:extLst>
  </p:cSld>
  <p:clrMapOvr>
    <a:masterClrMapping/>
  </p:clrMapOvr>
  <mc:AlternateContent xmlns:mc="http://schemas.openxmlformats.org/markup-compatibility/2006">
    <mc:Choice xmlns:p14="http://schemas.microsoft.com/office/powerpoint/2010/main" Requires="p14">
      <p:transition spd="slow" p14:dur="2000" advTm="40196"/>
    </mc:Choice>
    <mc:Fallback>
      <p:transition spd="slow" advTm="40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01AF0D55-4B31-4C44-B187-D3322BF101CF}" type="slidenum">
              <a:rPr lang="en-US" altLang="en-US"/>
              <a:pPr/>
              <a:t>13</a:t>
            </a:fld>
            <a:endParaRPr lang="en-US" altLang="en-US"/>
          </a:p>
        </p:txBody>
      </p:sp>
      <p:sp>
        <p:nvSpPr>
          <p:cNvPr id="69427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3200">
              <a:effectLst>
                <a:outerShdw blurRad="38100" dist="38100" dir="2700000" algn="tl">
                  <a:srgbClr val="FFFFFF"/>
                </a:outerShdw>
              </a:effectLst>
              <a:latin typeface="Times New Roman" panose="02020603050405020304" pitchFamily="18" charset="0"/>
            </a:endParaRPr>
          </a:p>
        </p:txBody>
      </p:sp>
      <p:sp>
        <p:nvSpPr>
          <p:cNvPr id="694275" name="Text Box 3"/>
          <p:cNvSpPr txBox="1">
            <a:spLocks noChangeArrowheads="1"/>
          </p:cNvSpPr>
          <p:nvPr/>
        </p:nvSpPr>
        <p:spPr bwMode="auto">
          <a:xfrm>
            <a:off x="1752601" y="355601"/>
            <a:ext cx="25558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a:solidFill>
                  <a:schemeClr val="bg1"/>
                </a:solidFill>
                <a:latin typeface="Times" panose="02020603050405020304" pitchFamily="18" charset="0"/>
              </a:rPr>
              <a:t>24-5  SNMP</a:t>
            </a:r>
          </a:p>
        </p:txBody>
      </p:sp>
      <p:sp>
        <p:nvSpPr>
          <p:cNvPr id="694276"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694277" name="Rectangle 5"/>
          <p:cNvSpPr>
            <a:spLocks noChangeArrowheads="1"/>
          </p:cNvSpPr>
          <p:nvPr/>
        </p:nvSpPr>
        <p:spPr bwMode="auto">
          <a:xfrm>
            <a:off x="1905000" y="15240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0050" indent="-400050">
              <a:tabLst>
                <a:tab pos="400050" algn="l"/>
              </a:tabLst>
              <a:defRPr sz="2400">
                <a:solidFill>
                  <a:schemeClr val="tx1"/>
                </a:solidFill>
                <a:latin typeface="Times New Roman" panose="02020603050405020304" pitchFamily="18" charset="0"/>
              </a:defRPr>
            </a:lvl1pPr>
            <a:lvl2pPr marL="514350">
              <a:tabLst>
                <a:tab pos="400050" algn="l"/>
              </a:tabLst>
              <a:defRPr sz="2400">
                <a:solidFill>
                  <a:schemeClr val="tx1"/>
                </a:solidFill>
                <a:latin typeface="Times New Roman" panose="02020603050405020304" pitchFamily="18" charset="0"/>
              </a:defRPr>
            </a:lvl2pPr>
            <a:lvl3pPr>
              <a:tabLst>
                <a:tab pos="400050" algn="l"/>
              </a:tabLst>
              <a:defRPr sz="2400">
                <a:solidFill>
                  <a:schemeClr val="tx1"/>
                </a:solidFill>
                <a:latin typeface="Times New Roman" panose="02020603050405020304" pitchFamily="18" charset="0"/>
              </a:defRPr>
            </a:lvl3pPr>
            <a:lvl4pPr>
              <a:tabLst>
                <a:tab pos="400050" algn="l"/>
              </a:tabLst>
              <a:defRPr sz="2400">
                <a:solidFill>
                  <a:schemeClr val="tx1"/>
                </a:solidFill>
                <a:latin typeface="Times New Roman" panose="02020603050405020304" pitchFamily="18" charset="0"/>
              </a:defRPr>
            </a:lvl4pPr>
            <a:lvl5pPr>
              <a:tabLst>
                <a:tab pos="400050" algn="l"/>
              </a:tabLst>
              <a:defRPr sz="2400">
                <a:solidFill>
                  <a:schemeClr val="tx1"/>
                </a:solidFill>
                <a:latin typeface="Times New Roman" panose="02020603050405020304" pitchFamily="18" charset="0"/>
              </a:defRPr>
            </a:lvl5pPr>
            <a:lvl6pPr fontAlgn="base">
              <a:spcBef>
                <a:spcPct val="0"/>
              </a:spcBef>
              <a:spcAft>
                <a:spcPct val="0"/>
              </a:spcAft>
              <a:tabLst>
                <a:tab pos="400050" algn="l"/>
              </a:tabLst>
              <a:defRPr sz="2400">
                <a:solidFill>
                  <a:schemeClr val="tx1"/>
                </a:solidFill>
                <a:latin typeface="Times New Roman" panose="02020603050405020304" pitchFamily="18" charset="0"/>
              </a:defRPr>
            </a:lvl6pPr>
            <a:lvl7pPr fontAlgn="base">
              <a:spcBef>
                <a:spcPct val="0"/>
              </a:spcBef>
              <a:spcAft>
                <a:spcPct val="0"/>
              </a:spcAft>
              <a:tabLst>
                <a:tab pos="400050" algn="l"/>
              </a:tabLst>
              <a:defRPr sz="2400">
                <a:solidFill>
                  <a:schemeClr val="tx1"/>
                </a:solidFill>
                <a:latin typeface="Times New Roman" panose="02020603050405020304" pitchFamily="18" charset="0"/>
              </a:defRPr>
            </a:lvl7pPr>
            <a:lvl8pPr fontAlgn="base">
              <a:spcBef>
                <a:spcPct val="0"/>
              </a:spcBef>
              <a:spcAft>
                <a:spcPct val="0"/>
              </a:spcAft>
              <a:tabLst>
                <a:tab pos="400050" algn="l"/>
              </a:tabLst>
              <a:defRPr sz="2400">
                <a:solidFill>
                  <a:schemeClr val="tx1"/>
                </a:solidFill>
                <a:latin typeface="Times New Roman" panose="02020603050405020304" pitchFamily="18" charset="0"/>
              </a:defRPr>
            </a:lvl8pPr>
            <a:lvl9pPr fontAlgn="base">
              <a:spcBef>
                <a:spcPct val="0"/>
              </a:spcBef>
              <a:spcAft>
                <a:spcPct val="0"/>
              </a:spcAft>
              <a:tabLst>
                <a:tab pos="400050" algn="l"/>
              </a:tabLst>
              <a:defRPr sz="2400">
                <a:solidFill>
                  <a:schemeClr val="tx1"/>
                </a:solidFill>
                <a:latin typeface="Times New Roman" panose="02020603050405020304" pitchFamily="18" charset="0"/>
              </a:defRPr>
            </a:lvl9pPr>
          </a:lstStyle>
          <a:p>
            <a:pPr algn="just"/>
            <a:r>
              <a:rPr lang="en-US" altLang="en-US" sz="2800">
                <a:latin typeface="Arial Unicode MS" pitchFamily="34" charset="-128"/>
              </a:rPr>
              <a:t>SNMP uses both SMI and MIB in Internet network management. It is an application program that allows:</a:t>
            </a:r>
          </a:p>
          <a:p>
            <a:pPr algn="just"/>
            <a:endParaRPr lang="en-US" altLang="en-US" sz="2800">
              <a:latin typeface="Arial Unicode MS" pitchFamily="34" charset="-128"/>
            </a:endParaRPr>
          </a:p>
          <a:p>
            <a:pPr algn="just"/>
            <a:r>
              <a:rPr lang="en-US" altLang="en-US" sz="2800">
                <a:solidFill>
                  <a:schemeClr val="hlink"/>
                </a:solidFill>
                <a:latin typeface="Arial Unicode MS" pitchFamily="34" charset="-128"/>
              </a:rPr>
              <a:t>1.</a:t>
            </a:r>
            <a:r>
              <a:rPr lang="en-US" altLang="en-US" sz="2800">
                <a:latin typeface="Arial Unicode MS" pitchFamily="34" charset="-128"/>
              </a:rPr>
              <a:t> A manager to retrieve the value of an object      defined in an agent.</a:t>
            </a:r>
          </a:p>
          <a:p>
            <a:pPr algn="just"/>
            <a:r>
              <a:rPr lang="en-US" altLang="en-US" sz="2800">
                <a:solidFill>
                  <a:schemeClr val="hlink"/>
                </a:solidFill>
                <a:latin typeface="Arial Unicode MS" pitchFamily="34" charset="-128"/>
              </a:rPr>
              <a:t>2.</a:t>
            </a:r>
            <a:r>
              <a:rPr lang="en-US" altLang="en-US" sz="2800">
                <a:latin typeface="Arial Unicode MS" pitchFamily="34" charset="-128"/>
              </a:rPr>
              <a:t> A manager to store a value in an object defined in an agent.</a:t>
            </a:r>
          </a:p>
          <a:p>
            <a:pPr algn="just"/>
            <a:r>
              <a:rPr lang="en-US" altLang="en-US" sz="2800">
                <a:solidFill>
                  <a:schemeClr val="hlink"/>
                </a:solidFill>
                <a:latin typeface="Arial Unicode MS" pitchFamily="34" charset="-128"/>
              </a:rPr>
              <a:t>3.</a:t>
            </a:r>
            <a:r>
              <a:rPr lang="en-US" altLang="en-US" sz="2800">
                <a:latin typeface="Arial Unicode MS" pitchFamily="34" charset="-128"/>
              </a:rPr>
              <a:t> An agent to send an alarm message about an abnormal situation to the manager.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7385746"/>
      </p:ext>
    </p:extLst>
  </p:cSld>
  <p:clrMapOvr>
    <a:masterClrMapping/>
  </p:clrMapOvr>
  <mc:AlternateContent xmlns:mc="http://schemas.openxmlformats.org/markup-compatibility/2006">
    <mc:Choice xmlns:p14="http://schemas.microsoft.com/office/powerpoint/2010/main" Requires="p14">
      <p:transition spd="slow" p14:dur="2000" advTm="42143"/>
    </mc:Choice>
    <mc:Fallback>
      <p:transition spd="slow" advTm="42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p:txBody>
          <a:bodyPr/>
          <a:lstStyle/>
          <a:p>
            <a:r>
              <a:rPr lang="en-US" altLang="en-US"/>
              <a:t>TCP/IP Protocol Suite</a:t>
            </a:r>
          </a:p>
        </p:txBody>
      </p:sp>
      <p:sp>
        <p:nvSpPr>
          <p:cNvPr id="6" name="Slide Number Placeholder 2"/>
          <p:cNvSpPr>
            <a:spLocks noGrp="1"/>
          </p:cNvSpPr>
          <p:nvPr>
            <p:ph type="sldNum" sz="quarter" idx="11"/>
          </p:nvPr>
        </p:nvSpPr>
        <p:spPr/>
        <p:txBody>
          <a:bodyPr/>
          <a:lstStyle/>
          <a:p>
            <a:fld id="{70BFCF18-5D3F-4010-B267-F264EDAA0E1E}" type="slidenum">
              <a:rPr lang="en-US" altLang="en-US"/>
              <a:pPr/>
              <a:t>14</a:t>
            </a:fld>
            <a:endParaRPr lang="en-US" altLang="en-US"/>
          </a:p>
        </p:txBody>
      </p:sp>
      <p:sp>
        <p:nvSpPr>
          <p:cNvPr id="696322" name="Text Box 2"/>
          <p:cNvSpPr txBox="1">
            <a:spLocks noChangeArrowheads="1"/>
          </p:cNvSpPr>
          <p:nvPr/>
        </p:nvSpPr>
        <p:spPr bwMode="auto">
          <a:xfrm>
            <a:off x="1752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hlink"/>
                </a:solidFill>
                <a:effectLst>
                  <a:outerShdw blurRad="38100" dist="38100" dir="2700000" algn="tl">
                    <a:srgbClr val="000000"/>
                  </a:outerShdw>
                </a:effectLst>
                <a:latin typeface="Times" panose="02020603050405020304" pitchFamily="18" charset="0"/>
              </a:rPr>
              <a:t>Topics Discussed in the Section</a:t>
            </a:r>
          </a:p>
        </p:txBody>
      </p:sp>
      <p:sp>
        <p:nvSpPr>
          <p:cNvPr id="696323" name="Text Box 3"/>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696324" name="Rectangle 4"/>
          <p:cNvSpPr>
            <a:spLocks noChangeArrowheads="1"/>
          </p:cNvSpPr>
          <p:nvPr/>
        </p:nvSpPr>
        <p:spPr bwMode="auto">
          <a:xfrm>
            <a:off x="1828800" y="838200"/>
            <a:ext cx="8382000"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PDUs</a:t>
            </a:r>
          </a:p>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Format</a:t>
            </a:r>
          </a:p>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Messages</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532718073"/>
      </p:ext>
    </p:extLst>
  </p:cSld>
  <p:clrMapOvr>
    <a:masterClrMapping/>
  </p:clrMapOvr>
  <mc:AlternateContent xmlns:mc="http://schemas.openxmlformats.org/markup-compatibility/2006">
    <mc:Choice xmlns:p14="http://schemas.microsoft.com/office/powerpoint/2010/main" Requires="p14">
      <p:transition spd="slow" p14:dur="2000" advTm="6366"/>
    </mc:Choice>
    <mc:Fallback>
      <p:transition spd="slow" advTm="6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96324"/>
                                        </p:tgtEl>
                                        <p:attrNameLst>
                                          <p:attrName>style.visibility</p:attrName>
                                        </p:attrNameLst>
                                      </p:cBhvr>
                                      <p:to>
                                        <p:strVal val="visible"/>
                                      </p:to>
                                    </p:set>
                                    <p:animEffect transition="in" filter="wipe(up)">
                                      <p:cBhvr>
                                        <p:cTn id="11" dur="5000"/>
                                        <p:tgtEl>
                                          <p:spTgt spid="6963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6963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AA7BC454-C547-4820-8ECD-671A0BDFABDD}" type="slidenum">
              <a:rPr lang="en-US" altLang="en-US"/>
              <a:pPr/>
              <a:t>15</a:t>
            </a:fld>
            <a:endParaRPr lang="en-US" altLang="en-US"/>
          </a:p>
        </p:txBody>
      </p:sp>
      <p:sp>
        <p:nvSpPr>
          <p:cNvPr id="61440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SNMP PDUs</a:t>
            </a:r>
          </a:p>
        </p:txBody>
      </p:sp>
      <p:sp>
        <p:nvSpPr>
          <p:cNvPr id="61440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440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144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6400" y="762000"/>
            <a:ext cx="6426200" cy="543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00777571"/>
      </p:ext>
    </p:extLst>
  </p:cSld>
  <p:clrMapOvr>
    <a:masterClrMapping/>
  </p:clrMapOvr>
  <mc:AlternateContent xmlns:mc="http://schemas.openxmlformats.org/markup-compatibility/2006">
    <mc:Choice xmlns:p14="http://schemas.microsoft.com/office/powerpoint/2010/main" Requires="p14">
      <p:transition spd="slow" p14:dur="2000" advTm="188210"/>
    </mc:Choice>
    <mc:Fallback>
      <p:transition spd="slow" advTm="188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14410"/>
                                        </p:tgtEl>
                                        <p:attrNameLst>
                                          <p:attrName>style.visibility</p:attrName>
                                        </p:attrNameLst>
                                      </p:cBhvr>
                                      <p:to>
                                        <p:strVal val="visible"/>
                                      </p:to>
                                    </p:set>
                                    <p:animEffect transition="in" filter="wipe(up)">
                                      <p:cBhvr>
                                        <p:cTn id="11" dur="5000"/>
                                        <p:tgtEl>
                                          <p:spTgt spid="6144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D18BB674-E948-4B85-AC50-439B4B33AEFD}" type="slidenum">
              <a:rPr lang="en-US" altLang="en-US"/>
              <a:pPr/>
              <a:t>16</a:t>
            </a:fld>
            <a:endParaRPr lang="en-US" altLang="en-US"/>
          </a:p>
        </p:txBody>
      </p:sp>
      <p:sp>
        <p:nvSpPr>
          <p:cNvPr id="616450"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SNMP PDU format</a:t>
            </a:r>
          </a:p>
        </p:txBody>
      </p:sp>
      <p:sp>
        <p:nvSpPr>
          <p:cNvPr id="616451"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2"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3"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4"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5"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6"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16457"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1645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0" y="1120776"/>
            <a:ext cx="6718300" cy="45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26383546"/>
      </p:ext>
    </p:extLst>
  </p:cSld>
  <p:clrMapOvr>
    <a:masterClrMapping/>
  </p:clrMapOvr>
  <mc:AlternateContent xmlns:mc="http://schemas.openxmlformats.org/markup-compatibility/2006">
    <mc:Choice xmlns:p14="http://schemas.microsoft.com/office/powerpoint/2010/main" Requires="p14">
      <p:transition spd="slow" p14:dur="2000" advTm="68637"/>
    </mc:Choice>
    <mc:Fallback>
      <p:transition spd="slow" advTm="68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16458"/>
                                        </p:tgtEl>
                                        <p:attrNameLst>
                                          <p:attrName>style.visibility</p:attrName>
                                        </p:attrNameLst>
                                      </p:cBhvr>
                                      <p:to>
                                        <p:strVal val="visible"/>
                                      </p:to>
                                    </p:set>
                                    <p:animEffect transition="in" filter="wipe(up)">
                                      <p:cBhvr>
                                        <p:cTn id="11" dur="5000"/>
                                        <p:tgtEl>
                                          <p:spTgt spid="61645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1"/>
          <p:cNvSpPr>
            <a:spLocks noGrp="1"/>
          </p:cNvSpPr>
          <p:nvPr>
            <p:ph type="ftr" sz="quarter" idx="10"/>
          </p:nvPr>
        </p:nvSpPr>
        <p:spPr/>
        <p:txBody>
          <a:bodyPr/>
          <a:lstStyle/>
          <a:p>
            <a:r>
              <a:rPr lang="en-US" altLang="en-US"/>
              <a:t>TCP/IP Protocol Suite</a:t>
            </a:r>
          </a:p>
        </p:txBody>
      </p:sp>
      <p:sp>
        <p:nvSpPr>
          <p:cNvPr id="27" name="Slide Number Placeholder 2"/>
          <p:cNvSpPr>
            <a:spLocks noGrp="1"/>
          </p:cNvSpPr>
          <p:nvPr>
            <p:ph type="sldNum" sz="quarter" idx="11"/>
          </p:nvPr>
        </p:nvSpPr>
        <p:spPr/>
        <p:txBody>
          <a:bodyPr/>
          <a:lstStyle/>
          <a:p>
            <a:fld id="{6F6D44B3-66D4-45D7-B710-BA7EB8E00601}" type="slidenum">
              <a:rPr lang="en-US" altLang="en-US"/>
              <a:pPr/>
              <a:t>17</a:t>
            </a:fld>
            <a:endParaRPr lang="en-US" altLang="en-US"/>
          </a:p>
        </p:txBody>
      </p:sp>
      <p:grpSp>
        <p:nvGrpSpPr>
          <p:cNvPr id="698370" name="Group 2"/>
          <p:cNvGrpSpPr>
            <a:grpSpLocks/>
          </p:cNvGrpSpPr>
          <p:nvPr/>
        </p:nvGrpSpPr>
        <p:grpSpPr bwMode="auto">
          <a:xfrm>
            <a:off x="1752600" y="228600"/>
            <a:ext cx="8458200" cy="5791200"/>
            <a:chOff x="144" y="144"/>
            <a:chExt cx="5328" cy="3648"/>
          </a:xfrm>
        </p:grpSpPr>
        <p:grpSp>
          <p:nvGrpSpPr>
            <p:cNvPr id="698371" name="Group 3"/>
            <p:cNvGrpSpPr>
              <a:grpSpLocks/>
            </p:cNvGrpSpPr>
            <p:nvPr/>
          </p:nvGrpSpPr>
          <p:grpSpPr bwMode="auto">
            <a:xfrm>
              <a:off x="144" y="144"/>
              <a:ext cx="432" cy="3648"/>
              <a:chOff x="48" y="48"/>
              <a:chExt cx="576" cy="3984"/>
            </a:xfrm>
          </p:grpSpPr>
          <p:sp>
            <p:nvSpPr>
              <p:cNvPr id="698372"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73"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74"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8375" name="Group 7"/>
            <p:cNvGrpSpPr>
              <a:grpSpLocks/>
            </p:cNvGrpSpPr>
            <p:nvPr/>
          </p:nvGrpSpPr>
          <p:grpSpPr bwMode="auto">
            <a:xfrm>
              <a:off x="144" y="144"/>
              <a:ext cx="5328" cy="336"/>
              <a:chOff x="0" y="144"/>
              <a:chExt cx="5760" cy="432"/>
            </a:xfrm>
          </p:grpSpPr>
          <p:sp>
            <p:nvSpPr>
              <p:cNvPr id="698376"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77"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78"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8379" name="Group 11"/>
            <p:cNvGrpSpPr>
              <a:grpSpLocks/>
            </p:cNvGrpSpPr>
            <p:nvPr/>
          </p:nvGrpSpPr>
          <p:grpSpPr bwMode="auto">
            <a:xfrm>
              <a:off x="144" y="144"/>
              <a:ext cx="432" cy="336"/>
              <a:chOff x="144" y="144"/>
              <a:chExt cx="432" cy="336"/>
            </a:xfrm>
          </p:grpSpPr>
          <p:grpSp>
            <p:nvGrpSpPr>
              <p:cNvPr id="698380" name="Group 12"/>
              <p:cNvGrpSpPr>
                <a:grpSpLocks/>
              </p:cNvGrpSpPr>
              <p:nvPr/>
            </p:nvGrpSpPr>
            <p:grpSpPr bwMode="auto">
              <a:xfrm>
                <a:off x="144" y="256"/>
                <a:ext cx="432" cy="112"/>
                <a:chOff x="288" y="256"/>
                <a:chExt cx="432" cy="112"/>
              </a:xfrm>
            </p:grpSpPr>
            <p:sp>
              <p:nvSpPr>
                <p:cNvPr id="698381"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82"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83"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8384" name="Group 16"/>
              <p:cNvGrpSpPr>
                <a:grpSpLocks/>
              </p:cNvGrpSpPr>
              <p:nvPr/>
            </p:nvGrpSpPr>
            <p:grpSpPr bwMode="auto">
              <a:xfrm>
                <a:off x="144" y="144"/>
                <a:ext cx="432" cy="336"/>
                <a:chOff x="144" y="144"/>
                <a:chExt cx="432" cy="336"/>
              </a:xfrm>
            </p:grpSpPr>
            <p:grpSp>
              <p:nvGrpSpPr>
                <p:cNvPr id="698385" name="Group 17"/>
                <p:cNvGrpSpPr>
                  <a:grpSpLocks/>
                </p:cNvGrpSpPr>
                <p:nvPr/>
              </p:nvGrpSpPr>
              <p:grpSpPr bwMode="auto">
                <a:xfrm>
                  <a:off x="144" y="144"/>
                  <a:ext cx="432" cy="112"/>
                  <a:chOff x="288" y="256"/>
                  <a:chExt cx="432" cy="112"/>
                </a:xfrm>
              </p:grpSpPr>
              <p:sp>
                <p:nvSpPr>
                  <p:cNvPr id="698386"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87"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88"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8389" name="Group 21"/>
                <p:cNvGrpSpPr>
                  <a:grpSpLocks/>
                </p:cNvGrpSpPr>
                <p:nvPr/>
              </p:nvGrpSpPr>
              <p:grpSpPr bwMode="auto">
                <a:xfrm>
                  <a:off x="144" y="368"/>
                  <a:ext cx="432" cy="112"/>
                  <a:chOff x="288" y="256"/>
                  <a:chExt cx="432" cy="112"/>
                </a:xfrm>
              </p:grpSpPr>
              <p:sp>
                <p:nvSpPr>
                  <p:cNvPr id="698390"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91"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392"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pic>
        <p:nvPicPr>
          <p:cNvPr id="698393"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0675" y="1228725"/>
            <a:ext cx="647065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9620279"/>
      </p:ext>
    </p:extLst>
  </p:cSld>
  <p:clrMapOvr>
    <a:masterClrMapping/>
  </p:clrMapOvr>
  <mc:AlternateContent xmlns:mc="http://schemas.openxmlformats.org/markup-compatibility/2006">
    <mc:Choice xmlns:p14="http://schemas.microsoft.com/office/powerpoint/2010/main" Requires="p14">
      <p:transition spd="slow" p14:dur="2000" advTm="10269"/>
    </mc:Choice>
    <mc:Fallback>
      <p:transition spd="slow" advTm="10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1"/>
          <p:cNvSpPr>
            <a:spLocks noGrp="1"/>
          </p:cNvSpPr>
          <p:nvPr>
            <p:ph type="ftr" sz="quarter" idx="10"/>
          </p:nvPr>
        </p:nvSpPr>
        <p:spPr/>
        <p:txBody>
          <a:bodyPr/>
          <a:lstStyle/>
          <a:p>
            <a:r>
              <a:rPr lang="en-US" altLang="en-US"/>
              <a:t>TCP/IP Protocol Suite</a:t>
            </a:r>
          </a:p>
        </p:txBody>
      </p:sp>
      <p:sp>
        <p:nvSpPr>
          <p:cNvPr id="27" name="Slide Number Placeholder 2"/>
          <p:cNvSpPr>
            <a:spLocks noGrp="1"/>
          </p:cNvSpPr>
          <p:nvPr>
            <p:ph type="sldNum" sz="quarter" idx="11"/>
          </p:nvPr>
        </p:nvSpPr>
        <p:spPr/>
        <p:txBody>
          <a:bodyPr/>
          <a:lstStyle/>
          <a:p>
            <a:fld id="{012BF2A5-D48E-4969-BEAF-BCF998853061}" type="slidenum">
              <a:rPr lang="en-US" altLang="en-US"/>
              <a:pPr/>
              <a:t>18</a:t>
            </a:fld>
            <a:endParaRPr lang="en-US" altLang="en-US"/>
          </a:p>
        </p:txBody>
      </p:sp>
      <p:grpSp>
        <p:nvGrpSpPr>
          <p:cNvPr id="700418" name="Group 2"/>
          <p:cNvGrpSpPr>
            <a:grpSpLocks/>
          </p:cNvGrpSpPr>
          <p:nvPr/>
        </p:nvGrpSpPr>
        <p:grpSpPr bwMode="auto">
          <a:xfrm>
            <a:off x="1752600" y="228600"/>
            <a:ext cx="8458200" cy="5791200"/>
            <a:chOff x="144" y="144"/>
            <a:chExt cx="5328" cy="3648"/>
          </a:xfrm>
        </p:grpSpPr>
        <p:grpSp>
          <p:nvGrpSpPr>
            <p:cNvPr id="700419" name="Group 3"/>
            <p:cNvGrpSpPr>
              <a:grpSpLocks/>
            </p:cNvGrpSpPr>
            <p:nvPr/>
          </p:nvGrpSpPr>
          <p:grpSpPr bwMode="auto">
            <a:xfrm>
              <a:off x="144" y="144"/>
              <a:ext cx="432" cy="3648"/>
              <a:chOff x="48" y="48"/>
              <a:chExt cx="576" cy="3984"/>
            </a:xfrm>
          </p:grpSpPr>
          <p:sp>
            <p:nvSpPr>
              <p:cNvPr id="700420"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21"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22"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0423" name="Group 7"/>
            <p:cNvGrpSpPr>
              <a:grpSpLocks/>
            </p:cNvGrpSpPr>
            <p:nvPr/>
          </p:nvGrpSpPr>
          <p:grpSpPr bwMode="auto">
            <a:xfrm>
              <a:off x="144" y="144"/>
              <a:ext cx="5328" cy="336"/>
              <a:chOff x="0" y="144"/>
              <a:chExt cx="5760" cy="432"/>
            </a:xfrm>
          </p:grpSpPr>
          <p:sp>
            <p:nvSpPr>
              <p:cNvPr id="700424"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25"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26"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0427" name="Group 11"/>
            <p:cNvGrpSpPr>
              <a:grpSpLocks/>
            </p:cNvGrpSpPr>
            <p:nvPr/>
          </p:nvGrpSpPr>
          <p:grpSpPr bwMode="auto">
            <a:xfrm>
              <a:off x="144" y="144"/>
              <a:ext cx="432" cy="336"/>
              <a:chOff x="144" y="144"/>
              <a:chExt cx="432" cy="336"/>
            </a:xfrm>
          </p:grpSpPr>
          <p:grpSp>
            <p:nvGrpSpPr>
              <p:cNvPr id="700428" name="Group 12"/>
              <p:cNvGrpSpPr>
                <a:grpSpLocks/>
              </p:cNvGrpSpPr>
              <p:nvPr/>
            </p:nvGrpSpPr>
            <p:grpSpPr bwMode="auto">
              <a:xfrm>
                <a:off x="144" y="256"/>
                <a:ext cx="432" cy="112"/>
                <a:chOff x="288" y="256"/>
                <a:chExt cx="432" cy="112"/>
              </a:xfrm>
            </p:grpSpPr>
            <p:sp>
              <p:nvSpPr>
                <p:cNvPr id="700429"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0"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1"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0432" name="Group 16"/>
              <p:cNvGrpSpPr>
                <a:grpSpLocks/>
              </p:cNvGrpSpPr>
              <p:nvPr/>
            </p:nvGrpSpPr>
            <p:grpSpPr bwMode="auto">
              <a:xfrm>
                <a:off x="144" y="144"/>
                <a:ext cx="432" cy="336"/>
                <a:chOff x="144" y="144"/>
                <a:chExt cx="432" cy="336"/>
              </a:xfrm>
            </p:grpSpPr>
            <p:grpSp>
              <p:nvGrpSpPr>
                <p:cNvPr id="700433" name="Group 17"/>
                <p:cNvGrpSpPr>
                  <a:grpSpLocks/>
                </p:cNvGrpSpPr>
                <p:nvPr/>
              </p:nvGrpSpPr>
              <p:grpSpPr bwMode="auto">
                <a:xfrm>
                  <a:off x="144" y="144"/>
                  <a:ext cx="432" cy="112"/>
                  <a:chOff x="288" y="256"/>
                  <a:chExt cx="432" cy="112"/>
                </a:xfrm>
              </p:grpSpPr>
              <p:sp>
                <p:nvSpPr>
                  <p:cNvPr id="700434"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5"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6"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0437" name="Group 21"/>
                <p:cNvGrpSpPr>
                  <a:grpSpLocks/>
                </p:cNvGrpSpPr>
                <p:nvPr/>
              </p:nvGrpSpPr>
              <p:grpSpPr bwMode="auto">
                <a:xfrm>
                  <a:off x="144" y="368"/>
                  <a:ext cx="432" cy="112"/>
                  <a:chOff x="288" y="256"/>
                  <a:chExt cx="432" cy="112"/>
                </a:xfrm>
              </p:grpSpPr>
              <p:sp>
                <p:nvSpPr>
                  <p:cNvPr id="700438"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39"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440"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pic>
        <p:nvPicPr>
          <p:cNvPr id="700442"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1" y="2117725"/>
            <a:ext cx="7523163"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38237910"/>
      </p:ext>
    </p:extLst>
  </p:cSld>
  <p:clrMapOvr>
    <a:masterClrMapping/>
  </p:clrMapOvr>
  <mc:AlternateContent xmlns:mc="http://schemas.openxmlformats.org/markup-compatibility/2006">
    <mc:Choice xmlns:p14="http://schemas.microsoft.com/office/powerpoint/2010/main" Requires="p14">
      <p:transition spd="slow" p14:dur="2000" advTm="2257"/>
    </mc:Choice>
    <mc:Fallback>
      <p:transition spd="slow" advTm="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EFD8BA58-ED07-4E6C-8167-309F7CF9F8C0}" type="slidenum">
              <a:rPr lang="en-US" altLang="en-US"/>
              <a:pPr/>
              <a:t>19</a:t>
            </a:fld>
            <a:endParaRPr lang="en-US" altLang="en-US"/>
          </a:p>
        </p:txBody>
      </p:sp>
      <p:sp>
        <p:nvSpPr>
          <p:cNvPr id="70451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3200">
              <a:effectLst>
                <a:outerShdw blurRad="38100" dist="38100" dir="2700000" algn="tl">
                  <a:srgbClr val="FFFFFF"/>
                </a:outerShdw>
              </a:effectLst>
              <a:latin typeface="Times New Roman" panose="02020603050405020304" pitchFamily="18" charset="0"/>
            </a:endParaRPr>
          </a:p>
        </p:txBody>
      </p:sp>
      <p:sp>
        <p:nvSpPr>
          <p:cNvPr id="704515" name="Text Box 3"/>
          <p:cNvSpPr txBox="1">
            <a:spLocks noChangeArrowheads="1"/>
          </p:cNvSpPr>
          <p:nvPr/>
        </p:nvSpPr>
        <p:spPr bwMode="auto">
          <a:xfrm>
            <a:off x="1752601" y="355601"/>
            <a:ext cx="38385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a:solidFill>
                  <a:schemeClr val="bg1"/>
                </a:solidFill>
                <a:latin typeface="Times" panose="02020603050405020304" pitchFamily="18" charset="0"/>
              </a:rPr>
              <a:t>24-6  UDP PORTS</a:t>
            </a:r>
          </a:p>
        </p:txBody>
      </p:sp>
      <p:sp>
        <p:nvSpPr>
          <p:cNvPr id="704516"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704517" name="Rectangle 5"/>
          <p:cNvSpPr>
            <a:spLocks noChangeArrowheads="1"/>
          </p:cNvSpPr>
          <p:nvPr/>
        </p:nvSpPr>
        <p:spPr bwMode="auto">
          <a:xfrm>
            <a:off x="1905000" y="1524001"/>
            <a:ext cx="8534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a:latin typeface="Arial Unicode MS" pitchFamily="34" charset="-128"/>
              </a:rPr>
              <a:t>SNMP uses the services of UDP on two well-known ports, 161 and 162. The well-known port 161 is used by the server (agent), and the well-known port 162 is used by the client (manager).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31545617"/>
      </p:ext>
    </p:extLst>
  </p:cSld>
  <p:clrMapOvr>
    <a:masterClrMapping/>
  </p:clrMapOvr>
  <mc:AlternateContent xmlns:mc="http://schemas.openxmlformats.org/markup-compatibility/2006">
    <mc:Choice xmlns:p14="http://schemas.microsoft.com/office/powerpoint/2010/main" Requires="p14">
      <p:transition spd="slow" p14:dur="2000" advTm="24367"/>
    </mc:Choice>
    <mc:Fallback>
      <p:transition spd="slow" advTm="2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14E89C98-D12D-4A6D-B718-8433EEFCDA4C}" type="slidenum">
              <a:rPr lang="en-US" altLang="en-US"/>
              <a:pPr/>
              <a:t>2</a:t>
            </a:fld>
            <a:endParaRPr lang="en-US" altLang="en-US"/>
          </a:p>
        </p:txBody>
      </p:sp>
      <p:sp>
        <p:nvSpPr>
          <p:cNvPr id="632834"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24.1: INTEGER 14</a:t>
            </a:r>
          </a:p>
        </p:txBody>
      </p:sp>
      <p:sp>
        <p:nvSpPr>
          <p:cNvPr id="632835"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36"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37"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38"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39"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40"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2841"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3284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250" y="2963864"/>
            <a:ext cx="8464550"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39593023"/>
      </p:ext>
    </p:extLst>
  </p:cSld>
  <p:clrMapOvr>
    <a:masterClrMapping/>
  </p:clrMapOvr>
  <mc:AlternateContent xmlns:mc="http://schemas.openxmlformats.org/markup-compatibility/2006">
    <mc:Choice xmlns:p14="http://schemas.microsoft.com/office/powerpoint/2010/main" Requires="p14">
      <p:transition spd="slow" p14:dur="2000" advTm="23143"/>
    </mc:Choice>
    <mc:Fallback>
      <p:transition spd="slow" advTm="23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36FF019C-67BB-4F57-B370-FDFC27FAA057}" type="slidenum">
              <a:rPr lang="en-US" altLang="en-US"/>
              <a:pPr/>
              <a:t>20</a:t>
            </a:fld>
            <a:endParaRPr lang="en-US" altLang="en-US"/>
          </a:p>
        </p:txBody>
      </p:sp>
      <p:sp>
        <p:nvSpPr>
          <p:cNvPr id="62464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Port numbers for SNMP</a:t>
            </a:r>
          </a:p>
        </p:txBody>
      </p:sp>
      <p:sp>
        <p:nvSpPr>
          <p:cNvPr id="62464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2464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2465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973138"/>
            <a:ext cx="6572250" cy="497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01754648"/>
      </p:ext>
    </p:extLst>
  </p:cSld>
  <p:clrMapOvr>
    <a:masterClrMapping/>
  </p:clrMapOvr>
  <mc:AlternateContent xmlns:mc="http://schemas.openxmlformats.org/markup-compatibility/2006">
    <mc:Choice xmlns:p14="http://schemas.microsoft.com/office/powerpoint/2010/main" Requires="p14">
      <p:transition spd="slow" p14:dur="2000" advTm="46211"/>
    </mc:Choice>
    <mc:Fallback>
      <p:transition spd="slow" advTm="4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24650"/>
                                        </p:tgtEl>
                                        <p:attrNameLst>
                                          <p:attrName>style.visibility</p:attrName>
                                        </p:attrNameLst>
                                      </p:cBhvr>
                                      <p:to>
                                        <p:strVal val="visible"/>
                                      </p:to>
                                    </p:set>
                                    <p:animEffect transition="in" filter="wipe(up)">
                                      <p:cBhvr>
                                        <p:cTn id="11" dur="5000"/>
                                        <p:tgtEl>
                                          <p:spTgt spid="62465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3092FE8E-1BBB-4295-9EB9-27337FE3ECF7}" type="slidenum">
              <a:rPr lang="en-US" altLang="en-US"/>
              <a:pPr/>
              <a:t>21</a:t>
            </a:fld>
            <a:endParaRPr lang="en-US" altLang="en-US"/>
          </a:p>
        </p:txBody>
      </p:sp>
      <p:sp>
        <p:nvSpPr>
          <p:cNvPr id="70861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3200">
              <a:effectLst>
                <a:outerShdw blurRad="38100" dist="38100" dir="2700000" algn="tl">
                  <a:srgbClr val="FFFFFF"/>
                </a:outerShdw>
              </a:effectLst>
              <a:latin typeface="Times New Roman" panose="02020603050405020304" pitchFamily="18" charset="0"/>
            </a:endParaRPr>
          </a:p>
        </p:txBody>
      </p:sp>
      <p:sp>
        <p:nvSpPr>
          <p:cNvPr id="708611" name="Text Box 3"/>
          <p:cNvSpPr txBox="1">
            <a:spLocks noChangeArrowheads="1"/>
          </p:cNvSpPr>
          <p:nvPr/>
        </p:nvSpPr>
        <p:spPr bwMode="auto">
          <a:xfrm>
            <a:off x="1752601" y="355601"/>
            <a:ext cx="36226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a:solidFill>
                  <a:schemeClr val="bg1"/>
                </a:solidFill>
                <a:latin typeface="Times" panose="02020603050405020304" pitchFamily="18" charset="0"/>
              </a:rPr>
              <a:t>24-7  SECURITY</a:t>
            </a:r>
          </a:p>
        </p:txBody>
      </p:sp>
      <p:sp>
        <p:nvSpPr>
          <p:cNvPr id="708612"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708613" name="Rectangle 5"/>
          <p:cNvSpPr>
            <a:spLocks noChangeArrowheads="1"/>
          </p:cNvSpPr>
          <p:nvPr/>
        </p:nvSpPr>
        <p:spPr bwMode="auto">
          <a:xfrm>
            <a:off x="1676400" y="12954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a:latin typeface="Arial Unicode MS" pitchFamily="34" charset="-128"/>
              </a:rPr>
              <a:t>SNMPv3 has added two new features to the previous version: security and remote administration. SNMPv3 allows a manager to choose one or more levels of security when accessing an agent. Different aspects of security can be configured by the manager to allow message authentication, confidentiality, and integrity. </a:t>
            </a:r>
          </a:p>
          <a:p>
            <a:pPr algn="just"/>
            <a:r>
              <a:rPr lang="en-US" altLang="en-US" sz="2800">
                <a:latin typeface="Arial Unicode MS" pitchFamily="34" charset="-128"/>
              </a:rPr>
              <a:t>	SNMPv3 also allows remote configuration of security aspects without requiring the administrator to actually be at the place where the device is located.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1931555"/>
      </p:ext>
    </p:extLst>
  </p:cSld>
  <p:clrMapOvr>
    <a:masterClrMapping/>
  </p:clrMapOvr>
  <mc:AlternateContent xmlns:mc="http://schemas.openxmlformats.org/markup-compatibility/2006">
    <mc:Choice xmlns:p14="http://schemas.microsoft.com/office/powerpoint/2010/main" Requires="p14">
      <p:transition spd="slow" p14:dur="2000" advTm="38978"/>
    </mc:Choice>
    <mc:Fallback>
      <p:transition spd="slow" advTm="38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846E4E23-AD51-4AE8-A383-C12DA927BE92}" type="slidenum">
              <a:rPr lang="en-US" altLang="en-US"/>
              <a:pPr/>
              <a:t>3</a:t>
            </a:fld>
            <a:endParaRPr lang="en-US" altLang="en-US"/>
          </a:p>
        </p:txBody>
      </p:sp>
      <p:sp>
        <p:nvSpPr>
          <p:cNvPr id="684034" name="Text Box 2"/>
          <p:cNvSpPr txBox="1">
            <a:spLocks noChangeArrowheads="1"/>
          </p:cNvSpPr>
          <p:nvPr/>
        </p:nvSpPr>
        <p:spPr bwMode="auto">
          <a:xfrm>
            <a:off x="1600200" y="696913"/>
            <a:ext cx="883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Figure 24.9 shows how to define the OCTET STRING “HI.”</a:t>
            </a:r>
          </a:p>
        </p:txBody>
      </p:sp>
      <p:grpSp>
        <p:nvGrpSpPr>
          <p:cNvPr id="684035" name="Group 3"/>
          <p:cNvGrpSpPr>
            <a:grpSpLocks/>
          </p:cNvGrpSpPr>
          <p:nvPr/>
        </p:nvGrpSpPr>
        <p:grpSpPr bwMode="auto">
          <a:xfrm>
            <a:off x="1524000" y="0"/>
            <a:ext cx="9144000" cy="609600"/>
            <a:chOff x="0" y="2448"/>
            <a:chExt cx="5760" cy="384"/>
          </a:xfrm>
        </p:grpSpPr>
        <p:sp>
          <p:nvSpPr>
            <p:cNvPr id="684036"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4037"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24.2</a:t>
              </a:r>
              <a:endParaRPr lang="en-US" altLang="en-US" sz="3200" i="1">
                <a:solidFill>
                  <a:schemeClr val="bg1"/>
                </a:solidFill>
                <a:latin typeface="Times New Roman" panose="02020603050405020304" pitchFamily="18" charset="0"/>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1375761"/>
      </p:ext>
    </p:extLst>
  </p:cSld>
  <p:clrMapOvr>
    <a:masterClrMapping/>
  </p:clrMapOvr>
  <mc:AlternateContent xmlns:mc="http://schemas.openxmlformats.org/markup-compatibility/2006">
    <mc:Choice xmlns:p14="http://schemas.microsoft.com/office/powerpoint/2010/main" Requires="p14">
      <p:transition spd="slow" p14:dur="2000" advTm="32770"/>
    </mc:Choice>
    <mc:Fallback>
      <p:transition spd="slow" advTm="32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98085BC0-F9DB-474B-8E92-EFDFF319D9D8}" type="slidenum">
              <a:rPr lang="en-US" altLang="en-US"/>
              <a:pPr/>
              <a:t>4</a:t>
            </a:fld>
            <a:endParaRPr lang="en-US" altLang="en-US"/>
          </a:p>
        </p:txBody>
      </p:sp>
      <p:sp>
        <p:nvSpPr>
          <p:cNvPr id="63488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24.2: OCTET STRING “HI”</a:t>
            </a:r>
          </a:p>
        </p:txBody>
      </p:sp>
      <p:sp>
        <p:nvSpPr>
          <p:cNvPr id="63488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3488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3489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900" y="3048001"/>
            <a:ext cx="65913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11029349"/>
      </p:ext>
    </p:extLst>
  </p:cSld>
  <p:clrMapOvr>
    <a:masterClrMapping/>
  </p:clrMapOvr>
  <mc:AlternateContent xmlns:mc="http://schemas.openxmlformats.org/markup-compatibility/2006">
    <mc:Choice xmlns:p14="http://schemas.microsoft.com/office/powerpoint/2010/main" Requires="p14">
      <p:transition spd="slow" p14:dur="2000" advTm="16785"/>
    </mc:Choice>
    <mc:Fallback>
      <p:transition spd="slow" advTm="16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56582379-925A-47CE-86EB-ACAE6A508C3B}" type="slidenum">
              <a:rPr lang="en-US" altLang="en-US"/>
              <a:pPr/>
              <a:t>5</a:t>
            </a:fld>
            <a:endParaRPr lang="en-US" altLang="en-US"/>
          </a:p>
        </p:txBody>
      </p:sp>
      <p:sp>
        <p:nvSpPr>
          <p:cNvPr id="686082" name="Text Box 2"/>
          <p:cNvSpPr txBox="1">
            <a:spLocks noChangeArrowheads="1"/>
          </p:cNvSpPr>
          <p:nvPr/>
        </p:nvSpPr>
        <p:spPr bwMode="auto">
          <a:xfrm>
            <a:off x="1600200" y="696914"/>
            <a:ext cx="883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latin typeface="Arial Unicode MS" pitchFamily="34" charset="-128"/>
              </a:rPr>
              <a:t>Figure 24.10 shows how to define ObjectIdentifier 1.3.6.1 (iso.org.dod.internet).</a:t>
            </a:r>
          </a:p>
        </p:txBody>
      </p:sp>
      <p:grpSp>
        <p:nvGrpSpPr>
          <p:cNvPr id="686083" name="Group 3"/>
          <p:cNvGrpSpPr>
            <a:grpSpLocks/>
          </p:cNvGrpSpPr>
          <p:nvPr/>
        </p:nvGrpSpPr>
        <p:grpSpPr bwMode="auto">
          <a:xfrm>
            <a:off x="1524000" y="0"/>
            <a:ext cx="9144000" cy="609600"/>
            <a:chOff x="0" y="2448"/>
            <a:chExt cx="5760" cy="384"/>
          </a:xfrm>
        </p:grpSpPr>
        <p:sp>
          <p:nvSpPr>
            <p:cNvPr id="686084"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085"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effectLst>
                    <a:outerShdw blurRad="38100" dist="38100" dir="2700000" algn="tl">
                      <a:srgbClr val="000000"/>
                    </a:outerShdw>
                  </a:effectLst>
                  <a:latin typeface="Times New Roman" panose="02020603050405020304" pitchFamily="18" charset="0"/>
                </a:rPr>
                <a:t>Example</a:t>
              </a:r>
              <a:r>
                <a:rPr lang="en-US" altLang="en-US" sz="3200">
                  <a:solidFill>
                    <a:schemeClr val="bg1"/>
                  </a:solidFill>
                  <a:latin typeface="Times New Roman" panose="02020603050405020304" pitchFamily="18" charset="0"/>
                </a:rPr>
                <a:t> 24.3</a:t>
              </a:r>
              <a:endParaRPr lang="en-US" altLang="en-US" sz="3200" i="1">
                <a:solidFill>
                  <a:schemeClr val="bg1"/>
                </a:solidFill>
                <a:latin typeface="Times New Roman" panose="02020603050405020304" pitchFamily="18" charset="0"/>
              </a:endParaRPr>
            </a:p>
          </p:txBody>
        </p:sp>
      </p:gr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9632544"/>
      </p:ext>
    </p:extLst>
  </p:cSld>
  <p:clrMapOvr>
    <a:masterClrMapping/>
  </p:clrMapOvr>
  <mc:AlternateContent xmlns:mc="http://schemas.openxmlformats.org/markup-compatibility/2006">
    <mc:Choice xmlns:p14="http://schemas.microsoft.com/office/powerpoint/2010/main" Requires="p14">
      <p:transition spd="slow" p14:dur="2000" advTm="43275"/>
    </mc:Choice>
    <mc:Fallback>
      <p:transition spd="slow" advTm="43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1"/>
          <p:cNvSpPr>
            <a:spLocks noGrp="1"/>
          </p:cNvSpPr>
          <p:nvPr>
            <p:ph type="ftr" sz="quarter" idx="10"/>
          </p:nvPr>
        </p:nvSpPr>
        <p:spPr/>
        <p:txBody>
          <a:bodyPr/>
          <a:lstStyle/>
          <a:p>
            <a:r>
              <a:rPr lang="en-US" altLang="en-US"/>
              <a:t>TCP/IP Protocol Suite</a:t>
            </a:r>
          </a:p>
        </p:txBody>
      </p:sp>
      <p:sp>
        <p:nvSpPr>
          <p:cNvPr id="7" name="Slide Number Placeholder 2"/>
          <p:cNvSpPr>
            <a:spLocks noGrp="1"/>
          </p:cNvSpPr>
          <p:nvPr>
            <p:ph type="sldNum" sz="quarter" idx="11"/>
          </p:nvPr>
        </p:nvSpPr>
        <p:spPr/>
        <p:txBody>
          <a:bodyPr/>
          <a:lstStyle/>
          <a:p>
            <a:fld id="{83AC76D2-AD58-43D1-9993-F5959FBA1D87}" type="slidenum">
              <a:rPr lang="en-US" altLang="en-US"/>
              <a:pPr/>
              <a:t>6</a:t>
            </a:fld>
            <a:endParaRPr lang="en-US" altLang="en-US"/>
          </a:p>
        </p:txBody>
      </p:sp>
      <p:sp>
        <p:nvSpPr>
          <p:cNvPr id="690178"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3200">
              <a:effectLst>
                <a:outerShdw blurRad="38100" dist="38100" dir="2700000" algn="tl">
                  <a:srgbClr val="FFFFFF"/>
                </a:outerShdw>
              </a:effectLst>
              <a:latin typeface="Times New Roman" panose="02020603050405020304" pitchFamily="18" charset="0"/>
            </a:endParaRPr>
          </a:p>
        </p:txBody>
      </p:sp>
      <p:sp>
        <p:nvSpPr>
          <p:cNvPr id="690179" name="Text Box 3"/>
          <p:cNvSpPr txBox="1">
            <a:spLocks noChangeArrowheads="1"/>
          </p:cNvSpPr>
          <p:nvPr/>
        </p:nvSpPr>
        <p:spPr bwMode="auto">
          <a:xfrm>
            <a:off x="1752601" y="355601"/>
            <a:ext cx="21748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a:solidFill>
                  <a:schemeClr val="bg1"/>
                </a:solidFill>
                <a:latin typeface="Times" panose="02020603050405020304" pitchFamily="18" charset="0"/>
              </a:rPr>
              <a:t>24-4  MIB</a:t>
            </a:r>
          </a:p>
        </p:txBody>
      </p:sp>
      <p:sp>
        <p:nvSpPr>
          <p:cNvPr id="690180"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690181" name="Rectangle 5"/>
          <p:cNvSpPr>
            <a:spLocks noChangeArrowheads="1"/>
          </p:cNvSpPr>
          <p:nvPr/>
        </p:nvSpPr>
        <p:spPr bwMode="auto">
          <a:xfrm>
            <a:off x="1905000" y="15240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a:latin typeface="Arial Unicode MS" pitchFamily="34" charset="-128"/>
              </a:rPr>
              <a:t>The Management Information Base, version 2 (MIB2) is the second component used in network management. Each agent has its own MIB2, which is a collection of all the objects that the manager can manage. The objects in MIB2 are categorized under 10 different groups: system, interface, address translation, ip, icmp, tcp, udp, egp, transmission, and snmp. These groups are under the mib-2 object in the object identifier tree (see Figure 24.12). Each group has defined variables and/or tables.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22868206"/>
      </p:ext>
    </p:extLst>
  </p:cSld>
  <p:clrMapOvr>
    <a:masterClrMapping/>
  </p:clrMapOvr>
  <mc:AlternateContent xmlns:mc="http://schemas.openxmlformats.org/markup-compatibility/2006">
    <mc:Choice xmlns:p14="http://schemas.microsoft.com/office/powerpoint/2010/main" Requires="p14">
      <p:transition spd="slow" p14:dur="2000" advTm="50160"/>
    </mc:Choice>
    <mc:Fallback>
      <p:transition spd="slow" advTm="5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p:txBody>
          <a:bodyPr/>
          <a:lstStyle/>
          <a:p>
            <a:r>
              <a:rPr lang="en-US" altLang="en-US"/>
              <a:t>TCP/IP Protocol Suite</a:t>
            </a:r>
          </a:p>
        </p:txBody>
      </p:sp>
      <p:sp>
        <p:nvSpPr>
          <p:cNvPr id="6" name="Slide Number Placeholder 2"/>
          <p:cNvSpPr>
            <a:spLocks noGrp="1"/>
          </p:cNvSpPr>
          <p:nvPr>
            <p:ph type="sldNum" sz="quarter" idx="11"/>
          </p:nvPr>
        </p:nvSpPr>
        <p:spPr/>
        <p:txBody>
          <a:bodyPr/>
          <a:lstStyle/>
          <a:p>
            <a:fld id="{B3CD3F3E-24CE-4BED-B3D7-5DC79215B005}" type="slidenum">
              <a:rPr lang="en-US" altLang="en-US"/>
              <a:pPr/>
              <a:t>7</a:t>
            </a:fld>
            <a:endParaRPr lang="en-US" altLang="en-US"/>
          </a:p>
        </p:txBody>
      </p:sp>
      <p:sp>
        <p:nvSpPr>
          <p:cNvPr id="692226" name="Text Box 2"/>
          <p:cNvSpPr txBox="1">
            <a:spLocks noChangeArrowheads="1"/>
          </p:cNvSpPr>
          <p:nvPr/>
        </p:nvSpPr>
        <p:spPr bwMode="auto">
          <a:xfrm>
            <a:off x="1752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hlink"/>
                </a:solidFill>
                <a:effectLst>
                  <a:outerShdw blurRad="38100" dist="38100" dir="2700000" algn="tl">
                    <a:srgbClr val="000000"/>
                  </a:outerShdw>
                </a:effectLst>
                <a:latin typeface="Times" panose="02020603050405020304" pitchFamily="18" charset="0"/>
              </a:rPr>
              <a:t>Topics Discussed in the Section</a:t>
            </a:r>
          </a:p>
        </p:txBody>
      </p:sp>
      <p:sp>
        <p:nvSpPr>
          <p:cNvPr id="692227" name="Text Box 3"/>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692228" name="Rectangle 4"/>
          <p:cNvSpPr>
            <a:spLocks noChangeArrowheads="1"/>
          </p:cNvSpPr>
          <p:nvPr/>
        </p:nvSpPr>
        <p:spPr bwMode="auto">
          <a:xfrm>
            <a:off x="1828800" y="838200"/>
            <a:ext cx="8382000"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Accessing MIB Variables</a:t>
            </a:r>
          </a:p>
          <a:p>
            <a:pPr>
              <a:spcBef>
                <a:spcPct val="5000"/>
              </a:spcBef>
              <a:spcAft>
                <a:spcPct val="5000"/>
              </a:spcAft>
              <a:buClr>
                <a:schemeClr val="tx1"/>
              </a:buClr>
              <a:buSzPct val="117000"/>
              <a:buFont typeface="Wingdings" panose="05000000000000000000" pitchFamily="2" charset="2"/>
              <a:buChar char="ü"/>
            </a:pPr>
            <a:r>
              <a:rPr lang="en-US" altLang="en-US" sz="2800">
                <a:solidFill>
                  <a:srgbClr val="0033CC"/>
                </a:solidFill>
                <a:latin typeface="Times New Roman" panose="02020603050405020304" pitchFamily="18" charset="0"/>
              </a:rPr>
              <a:t> Lexicographic Ordering</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508156070"/>
      </p:ext>
    </p:extLst>
  </p:cSld>
  <p:clrMapOvr>
    <a:masterClrMapping/>
  </p:clrMapOvr>
  <mc:AlternateContent xmlns:mc="http://schemas.openxmlformats.org/markup-compatibility/2006">
    <mc:Choice xmlns:p14="http://schemas.microsoft.com/office/powerpoint/2010/main" Requires="p14">
      <p:transition spd="slow" p14:dur="2000" advTm="2186"/>
    </mc:Choice>
    <mc:Fallback>
      <p:transition spd="slow" advTm="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92228"/>
                                        </p:tgtEl>
                                        <p:attrNameLst>
                                          <p:attrName>style.visibility</p:attrName>
                                        </p:attrNameLst>
                                      </p:cBhvr>
                                      <p:to>
                                        <p:strVal val="visible"/>
                                      </p:to>
                                    </p:set>
                                    <p:animEffect transition="in" filter="wipe(up)">
                                      <p:cBhvr>
                                        <p:cTn id="11" dur="5000"/>
                                        <p:tgtEl>
                                          <p:spTgt spid="6922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6922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D3F38CC2-05A8-4AAD-8300-556E679BA414}" type="slidenum">
              <a:rPr lang="en-US" altLang="en-US"/>
              <a:pPr/>
              <a:t>8</a:t>
            </a:fld>
            <a:endParaRPr lang="en-US" altLang="en-US"/>
          </a:p>
        </p:txBody>
      </p:sp>
      <p:sp>
        <p:nvSpPr>
          <p:cNvPr id="59392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mib-2</a:t>
            </a:r>
          </a:p>
        </p:txBody>
      </p:sp>
      <p:sp>
        <p:nvSpPr>
          <p:cNvPr id="59392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59392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59393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2750" y="2039938"/>
            <a:ext cx="8299450" cy="19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09205504"/>
      </p:ext>
    </p:extLst>
  </p:cSld>
  <p:clrMapOvr>
    <a:masterClrMapping/>
  </p:clrMapOvr>
  <mc:AlternateContent xmlns:mc="http://schemas.openxmlformats.org/markup-compatibility/2006">
    <mc:Choice xmlns:p14="http://schemas.microsoft.com/office/powerpoint/2010/main" Requires="p14">
      <p:transition spd="slow" p14:dur="2000" advTm="78575"/>
    </mc:Choice>
    <mc:Fallback>
      <p:transition spd="slow" advTm="78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593930"/>
                                        </p:tgtEl>
                                        <p:attrNameLst>
                                          <p:attrName>style.visibility</p:attrName>
                                        </p:attrNameLst>
                                      </p:cBhvr>
                                      <p:to>
                                        <p:strVal val="visible"/>
                                      </p:to>
                                    </p:set>
                                    <p:animEffect transition="in" filter="wipe(up)">
                                      <p:cBhvr>
                                        <p:cTn id="11" dur="3000"/>
                                        <p:tgtEl>
                                          <p:spTgt spid="5939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altLang="en-US"/>
              <a:t>TCP/IP Protocol Suite</a:t>
            </a:r>
          </a:p>
        </p:txBody>
      </p:sp>
      <p:sp>
        <p:nvSpPr>
          <p:cNvPr id="12" name="Slide Number Placeholder 2"/>
          <p:cNvSpPr>
            <a:spLocks noGrp="1"/>
          </p:cNvSpPr>
          <p:nvPr>
            <p:ph type="sldNum" sz="quarter" idx="11"/>
          </p:nvPr>
        </p:nvSpPr>
        <p:spPr/>
        <p:txBody>
          <a:bodyPr/>
          <a:lstStyle/>
          <a:p>
            <a:fld id="{60001AC4-9604-46B2-9ACA-D30257690E1B}" type="slidenum">
              <a:rPr lang="en-US" altLang="en-US"/>
              <a:pPr/>
              <a:t>9</a:t>
            </a:fld>
            <a:endParaRPr lang="en-US" altLang="en-US"/>
          </a:p>
        </p:txBody>
      </p:sp>
      <p:sp>
        <p:nvSpPr>
          <p:cNvPr id="604162" name="Text Box 2"/>
          <p:cNvSpPr txBox="1">
            <a:spLocks noChangeArrowheads="1"/>
          </p:cNvSpPr>
          <p:nvPr/>
        </p:nvSpPr>
        <p:spPr bwMode="auto">
          <a:xfrm>
            <a:off x="2514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latin typeface="Times New Roman" panose="02020603050405020304" pitchFamily="18" charset="0"/>
              </a:rPr>
              <a:t>Figure 24.13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udp group</a:t>
            </a:r>
          </a:p>
        </p:txBody>
      </p:sp>
      <p:sp>
        <p:nvSpPr>
          <p:cNvPr id="604163" name="Rectangle 3"/>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4" name="Rectangle 4"/>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5" name="Rectangle 5"/>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6" name="Rectangle 6"/>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7" name="Rectangle 7"/>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8" name="Rectangle 8"/>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sp>
        <p:nvSpPr>
          <p:cNvPr id="604169" name="Rectangle 9"/>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p>
        </p:txBody>
      </p:sp>
      <p:pic>
        <p:nvPicPr>
          <p:cNvPr id="60417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3614" y="1539876"/>
            <a:ext cx="7367587"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194079533"/>
      </p:ext>
    </p:extLst>
  </p:cSld>
  <p:clrMapOvr>
    <a:masterClrMapping/>
  </p:clrMapOvr>
  <mc:AlternateContent xmlns:mc="http://schemas.openxmlformats.org/markup-compatibility/2006">
    <mc:Choice xmlns:p14="http://schemas.microsoft.com/office/powerpoint/2010/main" Requires="p14">
      <p:transition spd="slow" p14:dur="2000" advTm="130916"/>
    </mc:Choice>
    <mc:Fallback>
      <p:transition spd="slow" advTm="130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04170"/>
                                        </p:tgtEl>
                                        <p:attrNameLst>
                                          <p:attrName>style.visibility</p:attrName>
                                        </p:attrNameLst>
                                      </p:cBhvr>
                                      <p:to>
                                        <p:strVal val="visible"/>
                                      </p:to>
                                    </p:set>
                                    <p:animEffect transition="in" filter="wipe(up)">
                                      <p:cBhvr>
                                        <p:cTn id="11" dur="5000"/>
                                        <p:tgtEl>
                                          <p:spTgt spid="60417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1"/>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TIMING" val="|1"/>
</p:tagLst>
</file>

<file path=ppt/tags/tag7.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514</Words>
  <Application>Microsoft Office PowerPoint</Application>
  <PresentationFormat>Widescreen</PresentationFormat>
  <Paragraphs>99</Paragraphs>
  <Slides>21</Slides>
  <Notes>21</Notes>
  <HiddenSlides>0</HiddenSlides>
  <MMClips>21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Unicode MS</vt:lpstr>
      <vt:lpstr>Calibri</vt:lpstr>
      <vt:lpstr>Calibri Light</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MAHE</cp:lastModifiedBy>
  <cp:revision>2</cp:revision>
  <dcterms:created xsi:type="dcterms:W3CDTF">2020-04-18T09:28:46Z</dcterms:created>
  <dcterms:modified xsi:type="dcterms:W3CDTF">2020-04-19T04:39:36Z</dcterms:modified>
</cp:coreProperties>
</file>